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9" r:id="rId3"/>
    <p:sldId id="261" r:id="rId4"/>
    <p:sldId id="257" r:id="rId5"/>
    <p:sldId id="262" r:id="rId6"/>
    <p:sldId id="260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94701" autoAdjust="0"/>
  </p:normalViewPr>
  <p:slideViewPr>
    <p:cSldViewPr snapToGrid="0" snapToObjects="1">
      <p:cViewPr varScale="1">
        <p:scale>
          <a:sx n="118" d="100"/>
          <a:sy n="118" d="100"/>
        </p:scale>
        <p:origin x="-5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5838E-9454-1545-8C63-6D73296250BB}" type="datetimeFigureOut">
              <a:rPr lang="en-US" smtClean="0"/>
              <a:t>16-08-29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DA310-558E-6346-ADFE-6D022882B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274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F93F3-3471-504F-B898-07213BB9B05E}" type="datetimeFigureOut">
              <a:rPr lang="en-US" smtClean="0"/>
              <a:t>16-08-29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C7982-A86F-304B-A212-D3592C36B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54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C7982-A86F-304B-A212-D3592C36B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5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D149-D62D-A64B-BCEE-90EEB4180C5F}" type="datetime1">
              <a:rPr lang="en-CA" smtClean="0"/>
              <a:t>16-08-29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28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C9B9-31D4-FA44-A462-33AD3B0894B1}" type="datetime1">
              <a:rPr lang="en-CA" smtClean="0"/>
              <a:t>16-08-29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46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A6486-DBD0-AE4C-9CE1-E2526857811A}" type="datetime1">
              <a:rPr lang="en-CA" smtClean="0"/>
              <a:t>16-08-29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8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01F0D-10AA-5D4C-AE08-E2BE93EA0A7E}" type="datetime1">
              <a:rPr lang="en-CA" smtClean="0"/>
              <a:t>16-08-29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3380" y="6295037"/>
            <a:ext cx="488730" cy="365125"/>
          </a:xfrm>
        </p:spPr>
        <p:txBody>
          <a:bodyPr/>
          <a:lstStyle>
            <a:lvl1pPr algn="ctr">
              <a:defRPr/>
            </a:lvl1pPr>
          </a:lstStyle>
          <a:p>
            <a:fld id="{7AB83696-E11C-3E46-8F16-7BDF257DE2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68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21F9B-2681-374A-B707-C544F7BD5283}" type="datetime1">
              <a:rPr lang="en-CA" smtClean="0"/>
              <a:t>16-08-29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7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02F3C-80F6-374B-9716-439753953993}" type="datetime1">
              <a:rPr lang="en-CA" smtClean="0"/>
              <a:t>16-08-29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9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F6D6-35E2-8844-B44A-DA4995C3865C}" type="datetime1">
              <a:rPr lang="en-CA" smtClean="0"/>
              <a:t>16-08-29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65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CDAC-FAF2-9147-8DDD-61401B30688E}" type="datetime1">
              <a:rPr lang="en-CA" smtClean="0"/>
              <a:t>16-08-29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46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3124E-1CB9-EB42-A4D2-25B7264B8BCE}" type="datetime1">
              <a:rPr lang="en-CA" smtClean="0"/>
              <a:t>16-08-29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2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93CB4-F94F-E140-A0BC-92B5B0283FB1}" type="datetime1">
              <a:rPr lang="en-CA" smtClean="0"/>
              <a:t>16-08-29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4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375A-2E6C-6046-B8C0-B1A940F5773C}" type="datetime1">
              <a:rPr lang="en-CA" smtClean="0"/>
              <a:t>16-08-29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96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0923"/>
            <a:ext cx="7057697" cy="8483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81895"/>
            <a:ext cx="7749628" cy="3961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CBEAB-E039-FB45-A17F-CB0017FD1207}" type="datetime1">
              <a:rPr lang="en-CA" smtClean="0"/>
              <a:t>16-08-29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8413" y="6356350"/>
            <a:ext cx="4361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bg1"/>
                </a:solidFill>
              </a:defRPr>
            </a:lvl1pPr>
          </a:lstStyle>
          <a:p>
            <a:fld id="{7AB83696-E11C-3E46-8F16-7BDF257DE2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2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ts val="3400"/>
        </a:lnSpc>
        <a:spcBef>
          <a:spcPct val="0"/>
        </a:spcBef>
        <a:buNone/>
        <a:defRPr sz="3600" b="1" i="0" kern="1200" cap="none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ts val="2800"/>
        </a:lnSpc>
        <a:spcBef>
          <a:spcPct val="20000"/>
        </a:spcBef>
        <a:buClr>
          <a:schemeClr val="accent3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2800"/>
        </a:lnSpc>
        <a:spcBef>
          <a:spcPct val="20000"/>
        </a:spcBef>
        <a:buClr>
          <a:schemeClr val="accent1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2800"/>
        </a:lnSpc>
        <a:spcBef>
          <a:spcPct val="20000"/>
        </a:spcBef>
        <a:buClr>
          <a:schemeClr val="accent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2800"/>
        </a:lnSpc>
        <a:spcBef>
          <a:spcPct val="20000"/>
        </a:spcBef>
        <a:buClr>
          <a:schemeClr val="accent4"/>
        </a:buClr>
        <a:buFont typeface="Lucida Grande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2800"/>
        </a:lnSpc>
        <a:spcBef>
          <a:spcPct val="20000"/>
        </a:spcBef>
        <a:buSzPct val="100000"/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6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://www.parks-parcs.ca/french/ConnectingCanadians-French_web.pdf" TargetMode="External"/><Relationship Id="rId5" Type="http://schemas.openxmlformats.org/officeDocument/2006/relationships/hyperlink" Target="http://natureforall.global/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76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enumber_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86060">
            <a:off x="8390781" y="6124859"/>
            <a:ext cx="700668" cy="688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265"/>
            <a:ext cx="7057697" cy="517977"/>
          </a:xfrm>
        </p:spPr>
        <p:txBody>
          <a:bodyPr/>
          <a:lstStyle/>
          <a:p>
            <a:r>
              <a:rPr lang="x-none" dirty="0" smtClean="0">
                <a:solidFill>
                  <a:schemeClr val="accent1"/>
                </a:solidFill>
              </a:rPr>
              <a:t>Nous </a:t>
            </a:r>
            <a:r>
              <a:rPr lang="x-none" dirty="0">
                <a:solidFill>
                  <a:schemeClr val="accent1"/>
                </a:solidFill>
              </a:rPr>
              <a:t>sommes la Nature.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81635"/>
            <a:ext cx="7749628" cy="1021706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 b="0" i="0"/>
            </a:pPr>
            <a:r>
              <a:rPr lang="x-none" sz="2600" dirty="0"/>
              <a:t>La Nature est bonne pour la santé </a:t>
            </a:r>
            <a:r>
              <a:rPr lang="en-CA" sz="2600" dirty="0" smtClean="0"/>
              <a:t>d</a:t>
            </a:r>
            <a:r>
              <a:rPr lang="x-none" sz="2600" dirty="0" smtClean="0"/>
              <a:t>es </a:t>
            </a:r>
            <a:r>
              <a:rPr lang="x-none" sz="2600" dirty="0"/>
              <a:t>Canadiens... </a:t>
            </a:r>
            <a:endParaRPr lang="en-CA" sz="2600" dirty="0" smtClean="0"/>
          </a:p>
          <a:p>
            <a:pPr marL="0" indent="0">
              <a:lnSpc>
                <a:spcPct val="80000"/>
              </a:lnSpc>
              <a:buNone/>
              <a:defRPr b="0" i="0"/>
            </a:pPr>
            <a:r>
              <a:rPr lang="x-none" sz="2600" dirty="0" smtClean="0"/>
              <a:t>les </a:t>
            </a:r>
            <a:r>
              <a:rPr lang="x-none" sz="2600" dirty="0"/>
              <a:t>études le prouvent.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6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enumber_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86060">
            <a:off x="8390781" y="6124859"/>
            <a:ext cx="700668" cy="688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92651"/>
            <a:ext cx="7980932" cy="1558277"/>
          </a:xfrm>
        </p:spPr>
        <p:txBody>
          <a:bodyPr/>
          <a:lstStyle/>
          <a:p>
            <a:r>
              <a:rPr lang="x-none" sz="3200" i="1" dirty="0">
                <a:solidFill>
                  <a:schemeClr val="accent3"/>
                </a:solidFill>
              </a:rPr>
              <a:t>Sortons jouer dans la Nature </a:t>
            </a:r>
            <a:r>
              <a:rPr lang="x-none" sz="3200" dirty="0">
                <a:solidFill>
                  <a:schemeClr val="accent3"/>
                </a:solidFill>
              </a:rPr>
              <a:t>se veut avant tout un moyen d’action. Notre objectif est </a:t>
            </a:r>
            <a:r>
              <a:rPr lang="en-CA" sz="3200" dirty="0" smtClean="0">
                <a:solidFill>
                  <a:schemeClr val="accent3"/>
                </a:solidFill>
              </a:rPr>
              <a:t/>
            </a:r>
            <a:br>
              <a:rPr lang="en-CA" sz="3200" dirty="0" smtClean="0">
                <a:solidFill>
                  <a:schemeClr val="accent3"/>
                </a:solidFill>
              </a:rPr>
            </a:br>
            <a:r>
              <a:rPr lang="x-none" sz="3200" dirty="0" smtClean="0">
                <a:solidFill>
                  <a:schemeClr val="accent3"/>
                </a:solidFill>
              </a:rPr>
              <a:t>de </a:t>
            </a:r>
            <a:r>
              <a:rPr lang="x-none" sz="3200" dirty="0">
                <a:solidFill>
                  <a:schemeClr val="accent3"/>
                </a:solidFill>
              </a:rPr>
              <a:t>faire participer un large public. 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260855"/>
            <a:ext cx="7749628" cy="72950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  <a:defRPr b="0" i="0"/>
            </a:pPr>
            <a:r>
              <a:rPr lang="x-none" sz="1800" i="1" dirty="0"/>
              <a:t>Sortons jouer dans la Nature</a:t>
            </a:r>
            <a:r>
              <a:rPr lang="x-none" sz="1800" dirty="0"/>
              <a:t> est un recueil de moyens d’action collectifs à notre disposition pour créer un avenir meilleur pour le Canada et ses </a:t>
            </a:r>
            <a:r>
              <a:rPr lang="x-none" sz="1800" dirty="0" smtClean="0"/>
              <a:t>habitants.</a:t>
            </a:r>
            <a:endParaRPr lang="x-none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4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een-shape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813" y="5332371"/>
            <a:ext cx="2050416" cy="321868"/>
          </a:xfrm>
          <a:prstGeom prst="rect">
            <a:avLst/>
          </a:prstGeom>
        </p:spPr>
      </p:pic>
      <p:pic>
        <p:nvPicPr>
          <p:cNvPr id="10" name="Picture 9" descr="green-shap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397" y="4548730"/>
            <a:ext cx="2364919" cy="335817"/>
          </a:xfrm>
          <a:prstGeom prst="rect">
            <a:avLst/>
          </a:prstGeom>
        </p:spPr>
      </p:pic>
      <p:pic>
        <p:nvPicPr>
          <p:cNvPr id="9" name="Picture 8" descr="green-shap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813" y="3547228"/>
            <a:ext cx="1732973" cy="343963"/>
          </a:xfrm>
          <a:prstGeom prst="rect">
            <a:avLst/>
          </a:prstGeom>
        </p:spPr>
      </p:pic>
      <p:pic>
        <p:nvPicPr>
          <p:cNvPr id="5" name="Picture 4" descr="green-shape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397" y="2302482"/>
            <a:ext cx="2266510" cy="369947"/>
          </a:xfrm>
          <a:prstGeom prst="rect">
            <a:avLst/>
          </a:prstGeom>
        </p:spPr>
      </p:pic>
      <p:pic>
        <p:nvPicPr>
          <p:cNvPr id="6" name="Picture 5" descr="pagenumber_b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782" y="6108645"/>
            <a:ext cx="700668" cy="688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77" y="666548"/>
            <a:ext cx="6653122" cy="12628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x-none" sz="2600" i="1" dirty="0"/>
              <a:t>Sortons jouer dans la Nature</a:t>
            </a:r>
            <a:r>
              <a:rPr lang="x-none" sz="2600" dirty="0"/>
              <a:t> se divise en orientations stratégiques </a:t>
            </a:r>
            <a:r>
              <a:rPr lang="x-none" sz="2600" dirty="0" smtClean="0"/>
              <a:t>et </a:t>
            </a:r>
            <a:r>
              <a:rPr lang="x-none" sz="2600" dirty="0"/>
              <a:t>en moyens d’action (les jeux).</a:t>
            </a:r>
            <a:endParaRPr lang="en-US" sz="26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77" y="2228213"/>
            <a:ext cx="5257509" cy="425710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x-none" sz="1800" dirty="0"/>
              <a:t>Les moyens d’actions — les jeux — sont fondés sur </a:t>
            </a:r>
            <a:r>
              <a:rPr lang="en-CA" sz="1800" dirty="0"/>
              <a:t/>
            </a:r>
            <a:br>
              <a:rPr lang="en-CA" sz="1800" dirty="0"/>
            </a:br>
            <a:r>
              <a:rPr lang="x-none" sz="1800" dirty="0" smtClean="0"/>
              <a:t>les </a:t>
            </a:r>
            <a:r>
              <a:rPr lang="x-none" sz="1800" dirty="0"/>
              <a:t>orientations stratégiques qui ont pour but de rapprocher une nouvelle </a:t>
            </a:r>
            <a:r>
              <a:rPr lang="x-none" sz="1800" dirty="0" smtClean="0"/>
              <a:t>génération </a:t>
            </a:r>
            <a:r>
              <a:rPr lang="x-none" sz="1800" dirty="0"/>
              <a:t>de la </a:t>
            </a:r>
            <a:r>
              <a:rPr lang="x-none" sz="1800" dirty="0" smtClean="0"/>
              <a:t>Nature</a:t>
            </a:r>
            <a:r>
              <a:rPr lang="en-US" sz="1800" dirty="0" smtClean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sz="1500" b="1" dirty="0">
                <a:solidFill>
                  <a:schemeClr val="accent1"/>
                </a:solidFill>
              </a:rPr>
              <a:t>#</a:t>
            </a:r>
            <a:r>
              <a:rPr lang="en-CA" sz="1500" b="1" dirty="0" smtClean="0">
                <a:solidFill>
                  <a:schemeClr val="accent1"/>
                </a:solidFill>
              </a:rPr>
              <a:t>1</a:t>
            </a:r>
            <a:r>
              <a:rPr lang="en-CA" sz="1500" dirty="0" smtClean="0"/>
              <a:t>	</a:t>
            </a:r>
            <a:r>
              <a:rPr lang="en-CA" sz="1500" dirty="0" err="1"/>
              <a:t>Amener</a:t>
            </a:r>
            <a:r>
              <a:rPr lang="en-CA" sz="1500" dirty="0"/>
              <a:t> les </a:t>
            </a:r>
            <a:r>
              <a:rPr lang="en-CA" sz="1500" dirty="0" err="1"/>
              <a:t>jeunes</a:t>
            </a:r>
            <a:r>
              <a:rPr lang="en-CA" sz="1500" dirty="0"/>
              <a:t> </a:t>
            </a:r>
            <a:r>
              <a:rPr lang="en-CA" sz="1500" dirty="0" err="1"/>
              <a:t>enfants</a:t>
            </a:r>
            <a:r>
              <a:rPr lang="en-CA" sz="1500" dirty="0"/>
              <a:t> </a:t>
            </a:r>
            <a:r>
              <a:rPr lang="en-CA" sz="1500" dirty="0" err="1"/>
              <a:t>dans</a:t>
            </a:r>
            <a:r>
              <a:rPr lang="en-CA" sz="1500" dirty="0"/>
              <a:t> la Nature</a:t>
            </a:r>
            <a:endParaRPr lang="en-CA" sz="15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CA" sz="1500" b="1" dirty="0" smtClean="0">
                <a:solidFill>
                  <a:schemeClr val="accent1"/>
                </a:solidFill>
              </a:rPr>
              <a:t>#2</a:t>
            </a:r>
            <a:r>
              <a:rPr lang="en-CA" sz="1500" dirty="0" smtClean="0"/>
              <a:t>	</a:t>
            </a:r>
            <a:r>
              <a:rPr lang="fr-CA" sz="1500" dirty="0"/>
              <a:t>Trouver et partager le plaisir dans la Nature</a:t>
            </a:r>
            <a:r>
              <a:rPr lang="en-CA" sz="1500" dirty="0"/>
              <a:t> </a:t>
            </a:r>
            <a:endParaRPr lang="en-CA" sz="15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CA" sz="1500" b="1" dirty="0" smtClean="0">
                <a:solidFill>
                  <a:schemeClr val="accent1"/>
                </a:solidFill>
              </a:rPr>
              <a:t>#3</a:t>
            </a:r>
            <a:r>
              <a:rPr lang="en-CA" sz="1500" dirty="0" smtClean="0"/>
              <a:t>	</a:t>
            </a:r>
            <a:r>
              <a:rPr lang="fr-CA" sz="1500" dirty="0"/>
              <a:t>Découvrir la Nature en ville</a:t>
            </a:r>
            <a:r>
              <a:rPr lang="en-CA" sz="1500" dirty="0"/>
              <a:t> </a:t>
            </a:r>
            <a:endParaRPr lang="en-CA" sz="15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CA" sz="1500" b="1" dirty="0" smtClean="0">
                <a:solidFill>
                  <a:schemeClr val="accent1"/>
                </a:solidFill>
              </a:rPr>
              <a:t>#4</a:t>
            </a:r>
            <a:r>
              <a:rPr lang="en-CA" sz="1500" dirty="0" smtClean="0"/>
              <a:t>	</a:t>
            </a:r>
            <a:r>
              <a:rPr lang="fr-CA" sz="1500" dirty="0"/>
              <a:t>Avoir recours à la technologie</a:t>
            </a:r>
            <a:r>
              <a:rPr lang="en-CA" sz="1500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CA" sz="1500" b="1" dirty="0" smtClean="0">
                <a:solidFill>
                  <a:schemeClr val="accent1"/>
                </a:solidFill>
              </a:rPr>
              <a:t>#5</a:t>
            </a:r>
            <a:r>
              <a:rPr lang="en-CA" sz="1500" dirty="0" smtClean="0"/>
              <a:t>	</a:t>
            </a:r>
            <a:r>
              <a:rPr lang="fr-CA" sz="1500" dirty="0"/>
              <a:t>Évoquer nos racines culturelles et nos ancêtres </a:t>
            </a:r>
            <a:endParaRPr lang="fr-CA" sz="15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fr-CA" sz="1500" dirty="0" smtClean="0"/>
              <a:t>	dans </a:t>
            </a:r>
            <a:r>
              <a:rPr lang="fr-CA" sz="1500" dirty="0"/>
              <a:t>la </a:t>
            </a:r>
            <a:r>
              <a:rPr lang="fr-CA" sz="1500" dirty="0" smtClean="0"/>
              <a:t>Nature</a:t>
            </a:r>
            <a:endParaRPr lang="en-CA" sz="1500" b="1" dirty="0" smtClean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CA" sz="1500" b="1" dirty="0" smtClean="0">
                <a:solidFill>
                  <a:schemeClr val="accent1"/>
                </a:solidFill>
              </a:rPr>
              <a:t>#6</a:t>
            </a:r>
            <a:r>
              <a:rPr lang="en-CA" sz="1500" dirty="0" smtClean="0"/>
              <a:t>	</a:t>
            </a:r>
            <a:r>
              <a:rPr lang="fr-CA" sz="1500" dirty="0"/>
              <a:t>Établir des partenariats</a:t>
            </a:r>
            <a:r>
              <a:rPr lang="en-CA" sz="1500" dirty="0"/>
              <a:t> </a:t>
            </a:r>
            <a:endParaRPr lang="en-CA" sz="15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CA" sz="1500" b="1" dirty="0" smtClean="0">
                <a:solidFill>
                  <a:schemeClr val="accent1"/>
                </a:solidFill>
              </a:rPr>
              <a:t>#7</a:t>
            </a:r>
            <a:r>
              <a:rPr lang="en-CA" sz="1500" dirty="0" smtClean="0"/>
              <a:t>	</a:t>
            </a:r>
            <a:r>
              <a:rPr lang="fr-CA" sz="1500" dirty="0"/>
              <a:t>Inspirer une nouvelle génération de chefs de file</a:t>
            </a:r>
            <a:r>
              <a:rPr lang="en-CA" sz="1500" dirty="0"/>
              <a:t> </a:t>
            </a:r>
            <a:endParaRPr lang="en-US" sz="1500" dirty="0"/>
          </a:p>
        </p:txBody>
      </p:sp>
      <p:pic>
        <p:nvPicPr>
          <p:cNvPr id="7" name="Picture 6" descr="lin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4" y="1857356"/>
            <a:ext cx="7988808" cy="41757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45315" y="2319832"/>
            <a:ext cx="2427938" cy="393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dirty="0" smtClean="0">
                <a:solidFill>
                  <a:schemeClr val="bg1"/>
                </a:solidFill>
              </a:rPr>
              <a:t>Un </a:t>
            </a:r>
            <a:r>
              <a:rPr lang="en-US" sz="1400" b="1" dirty="0" err="1" smtClean="0">
                <a:solidFill>
                  <a:schemeClr val="bg1"/>
                </a:solidFill>
              </a:rPr>
              <a:t>jeu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dans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smtClean="0">
                <a:solidFill>
                  <a:schemeClr val="bg1"/>
                </a:solidFill>
              </a:rPr>
              <a:t>la Nature :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  <a:defRPr b="0" i="0"/>
            </a:pPr>
            <a:r>
              <a:rPr lang="en-CA" sz="1400" dirty="0" smtClean="0"/>
              <a:t>C</a:t>
            </a:r>
            <a:r>
              <a:rPr lang="x-none" sz="1400" dirty="0" smtClean="0"/>
              <a:t>’est </a:t>
            </a:r>
            <a:r>
              <a:rPr lang="x-none" sz="1400" dirty="0"/>
              <a:t>une activité que </a:t>
            </a:r>
            <a:endParaRPr lang="en-CA" sz="1400" dirty="0" smtClean="0"/>
          </a:p>
          <a:p>
            <a:pPr>
              <a:defRPr b="0" i="0"/>
            </a:pPr>
            <a:r>
              <a:rPr lang="x-none" sz="1400" dirty="0" smtClean="0"/>
              <a:t>l’on </a:t>
            </a:r>
            <a:r>
              <a:rPr lang="x-none" sz="1400" dirty="0"/>
              <a:t>peut faire dehors seul </a:t>
            </a:r>
            <a:r>
              <a:rPr lang="en-CA" sz="1400" dirty="0"/>
              <a:t/>
            </a:r>
            <a:br>
              <a:rPr lang="en-CA" sz="1400" dirty="0"/>
            </a:br>
            <a:r>
              <a:rPr lang="x-none" sz="1400" dirty="0"/>
              <a:t>ou </a:t>
            </a:r>
            <a:r>
              <a:rPr lang="x-none" sz="1400" dirty="0" smtClean="0"/>
              <a:t>en </a:t>
            </a:r>
            <a:r>
              <a:rPr lang="x-none" sz="1400" dirty="0"/>
              <a:t>compagnie d’autres personnes. </a:t>
            </a:r>
          </a:p>
          <a:p>
            <a:pPr>
              <a:lnSpc>
                <a:spcPct val="130000"/>
              </a:lnSpc>
              <a:spcAft>
                <a:spcPts val="200"/>
              </a:spcAft>
            </a:pPr>
            <a:r>
              <a:rPr lang="en-US" sz="1400" b="1" smtClean="0">
                <a:solidFill>
                  <a:srgbClr val="FFFFFF"/>
                </a:solidFill>
              </a:rPr>
              <a:t>Un jeu rapide :</a:t>
            </a:r>
            <a:endParaRPr lang="en-US" sz="1400" b="1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  <a:defRPr b="0" i="0"/>
            </a:pPr>
            <a:r>
              <a:rPr lang="en-CA" sz="1400" smtClean="0"/>
              <a:t>U</a:t>
            </a:r>
            <a:r>
              <a:rPr lang="x-none" sz="1400" smtClean="0"/>
              <a:t>ne </a:t>
            </a:r>
            <a:r>
              <a:rPr lang="x-none" sz="1400"/>
              <a:t>activité simple </a:t>
            </a:r>
            <a:endParaRPr lang="en-CA" sz="1400" smtClean="0"/>
          </a:p>
          <a:p>
            <a:pPr>
              <a:defRPr b="0" i="0"/>
            </a:pPr>
            <a:r>
              <a:rPr lang="x-none" sz="1400" smtClean="0"/>
              <a:t>que </a:t>
            </a:r>
            <a:r>
              <a:rPr lang="x-none" sz="1400"/>
              <a:t>l’on peut pratiquer n’importe </a:t>
            </a:r>
            <a:r>
              <a:rPr lang="x-none" sz="1400" smtClean="0"/>
              <a:t>où</a:t>
            </a:r>
            <a:r>
              <a:rPr lang="en-CA" sz="1400" smtClean="0"/>
              <a:t>.</a:t>
            </a:r>
            <a:endParaRPr lang="x-none" sz="1400"/>
          </a:p>
          <a:p>
            <a:pPr>
              <a:lnSpc>
                <a:spcPct val="130000"/>
              </a:lnSpc>
              <a:spcAft>
                <a:spcPts val="200"/>
              </a:spcAft>
            </a:pPr>
            <a:r>
              <a:rPr lang="en-US" sz="1400" b="1" smtClean="0">
                <a:solidFill>
                  <a:srgbClr val="FFFFFF"/>
                </a:solidFill>
              </a:rPr>
              <a:t>Le jeu emblématique : </a:t>
            </a:r>
            <a:endParaRPr lang="en-US" sz="1400" b="1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  <a:defRPr b="0" i="0"/>
            </a:pPr>
            <a:r>
              <a:rPr lang="en-CA" sz="1400" smtClean="0"/>
              <a:t>U</a:t>
            </a:r>
            <a:r>
              <a:rPr lang="x-none" sz="1400" smtClean="0"/>
              <a:t>n </a:t>
            </a:r>
            <a:r>
              <a:rPr lang="x-none" sz="1400"/>
              <a:t>programme modèle </a:t>
            </a:r>
            <a:endParaRPr lang="en-CA" sz="1400" smtClean="0"/>
          </a:p>
          <a:p>
            <a:pPr>
              <a:defRPr b="0" i="0"/>
            </a:pPr>
            <a:r>
              <a:rPr lang="x-none" sz="1400" smtClean="0"/>
              <a:t>au Canada</a:t>
            </a:r>
            <a:r>
              <a:rPr lang="en-CA" sz="1400" smtClean="0"/>
              <a:t>.</a:t>
            </a:r>
            <a:endParaRPr lang="x-none" sz="1400"/>
          </a:p>
          <a:p>
            <a:pPr>
              <a:lnSpc>
                <a:spcPct val="130000"/>
              </a:lnSpc>
              <a:spcAft>
                <a:spcPts val="200"/>
              </a:spcAft>
            </a:pPr>
            <a:r>
              <a:rPr lang="en-US" sz="1400" b="1" smtClean="0">
                <a:solidFill>
                  <a:srgbClr val="FFFFFF"/>
                </a:solidFill>
              </a:rPr>
              <a:t>Le jeu visionnaire :</a:t>
            </a:r>
            <a:endParaRPr lang="en-US" sz="1400" b="1" dirty="0" smtClean="0">
              <a:solidFill>
                <a:srgbClr val="FFFFFF"/>
              </a:solidFill>
            </a:endParaRPr>
          </a:p>
          <a:p>
            <a:pPr>
              <a:defRPr b="0" i="0"/>
            </a:pPr>
            <a:r>
              <a:rPr lang="en-CA" sz="1400" smtClean="0"/>
              <a:t>D</a:t>
            </a:r>
            <a:r>
              <a:rPr lang="x-none" sz="1400" smtClean="0"/>
              <a:t>e </a:t>
            </a:r>
            <a:r>
              <a:rPr lang="x-none" sz="1400"/>
              <a:t>nouvelles </a:t>
            </a:r>
            <a:r>
              <a:rPr lang="x-none" sz="1400" smtClean="0"/>
              <a:t>idées</a:t>
            </a:r>
            <a:r>
              <a:rPr lang="en-CA" sz="1400"/>
              <a:t> </a:t>
            </a:r>
            <a:r>
              <a:rPr lang="x-none" sz="1400" smtClean="0"/>
              <a:t>audacieuses</a:t>
            </a:r>
            <a:r>
              <a:rPr lang="en-CA" sz="1400" smtClean="0"/>
              <a:t>.</a:t>
            </a:r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val="4078268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genumber_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86060">
            <a:off x="8390781" y="6124859"/>
            <a:ext cx="700668" cy="688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5347"/>
            <a:ext cx="7057697" cy="86796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x-none" sz="3200">
                <a:solidFill>
                  <a:schemeClr val="accent2"/>
                </a:solidFill>
              </a:rPr>
              <a:t>Comment pouvons-nous protéger la Nature par le jeu?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3314"/>
            <a:ext cx="7504677" cy="138551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x-none" sz="2200"/>
              <a:t>Le livre de jeux offre des suggestions et des possibilités, mais on y souligne également l’importance de se connaître soi-même et son milieu et d’agir en fonctions de ses propres besoins. 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6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genumber_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1272">
            <a:off x="8426657" y="6130173"/>
            <a:ext cx="700668" cy="6880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8355" y="5591284"/>
            <a:ext cx="1884032" cy="979882"/>
          </a:xfrm>
        </p:spPr>
        <p:txBody>
          <a:bodyPr>
            <a:normAutofit fontScale="62500" lnSpcReduction="20000"/>
          </a:bodyPr>
          <a:lstStyle/>
          <a:p>
            <a:pPr marL="162000" indent="-162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000" dirty="0" smtClean="0">
                <a:solidFill>
                  <a:schemeClr val="accent3"/>
                </a:solidFill>
                <a:hlinkClick r:id="rId4"/>
              </a:rPr>
              <a:t>Connecter les </a:t>
            </a:r>
            <a:r>
              <a:rPr lang="en-CA" sz="2000" dirty="0" err="1" smtClean="0">
                <a:solidFill>
                  <a:schemeClr val="accent3"/>
                </a:solidFill>
                <a:hlinkClick r:id="rId4"/>
              </a:rPr>
              <a:t>Canadiens</a:t>
            </a:r>
            <a:r>
              <a:rPr lang="en-CA" sz="2000" dirty="0" smtClean="0">
                <a:solidFill>
                  <a:schemeClr val="accent3"/>
                </a:solidFill>
                <a:hlinkClick r:id="rId4"/>
              </a:rPr>
              <a:t> </a:t>
            </a:r>
            <a:r>
              <a:rPr lang="en-CA" sz="2000" dirty="0" err="1" smtClean="0">
                <a:solidFill>
                  <a:schemeClr val="accent3"/>
                </a:solidFill>
                <a:hlinkClick r:id="rId4"/>
              </a:rPr>
              <a:t>à</a:t>
            </a:r>
            <a:r>
              <a:rPr lang="en-CA" sz="2000" dirty="0" smtClean="0">
                <a:solidFill>
                  <a:schemeClr val="accent3"/>
                </a:solidFill>
                <a:hlinkClick r:id="rId4"/>
              </a:rPr>
              <a:t> la Nature</a:t>
            </a:r>
            <a:endParaRPr lang="en-CA" sz="2000" dirty="0"/>
          </a:p>
          <a:p>
            <a:pPr marL="162000" indent="-162000">
              <a:lnSpc>
                <a:spcPct val="120000"/>
              </a:lnSpc>
            </a:pPr>
            <a:r>
              <a:rPr lang="en-CA" sz="2000" dirty="0" smtClean="0">
                <a:hlinkClick r:id="rId5"/>
              </a:rPr>
              <a:t>#NaturePourTous</a:t>
            </a:r>
            <a:endParaRPr lang="en-CA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58868"/>
            <a:ext cx="7057697" cy="102647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x-none" sz="3000">
                <a:solidFill>
                  <a:schemeClr val="accent3"/>
                </a:solidFill>
              </a:rPr>
              <a:t>Rejoignez la communauté des </a:t>
            </a:r>
            <a:r>
              <a:rPr lang="en-CA" sz="3000" smtClean="0">
                <a:solidFill>
                  <a:schemeClr val="accent3"/>
                </a:solidFill>
              </a:rPr>
              <a:t/>
            </a:r>
            <a:br>
              <a:rPr lang="en-CA" sz="3000" smtClean="0">
                <a:solidFill>
                  <a:schemeClr val="accent3"/>
                </a:solidFill>
              </a:rPr>
            </a:br>
            <a:r>
              <a:rPr lang="x-none" sz="3000" smtClean="0">
                <a:solidFill>
                  <a:schemeClr val="accent3"/>
                </a:solidFill>
              </a:rPr>
              <a:t>joueurs </a:t>
            </a:r>
            <a:r>
              <a:rPr lang="x-none" sz="3000">
                <a:solidFill>
                  <a:schemeClr val="accent3"/>
                </a:solidFill>
              </a:rPr>
              <a:t>dans la Nature du Canada.</a:t>
            </a:r>
            <a:endParaRPr lang="en-US" sz="3000" dirty="0">
              <a:solidFill>
                <a:schemeClr val="accent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145" y="2114944"/>
            <a:ext cx="723459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x-none" sz="1950" b="1">
                <a:solidFill>
                  <a:schemeClr val="bg1"/>
                </a:solidFill>
              </a:rPr>
              <a:t>Jeux emblématiques présentés dans </a:t>
            </a:r>
            <a:r>
              <a:rPr lang="x-none" sz="1950" b="1" i="1">
                <a:solidFill>
                  <a:schemeClr val="accent1"/>
                </a:solidFill>
              </a:rPr>
              <a:t>Sortons jouer dans la Nature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8600" y="2843655"/>
            <a:ext cx="2210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b="0" i="0"/>
            </a:pPr>
            <a:r>
              <a:rPr lang="x-none" sz="1200"/>
              <a:t>Écoles de la forêt et de la nature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33567" y="5244931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/>
              <a:t>Géocachette</a:t>
            </a:r>
            <a:endParaRPr lang="en-CA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715670" y="4303933"/>
            <a:ext cx="105670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b="0" i="0"/>
            </a:pPr>
            <a:r>
              <a:rPr lang="x-none" sz="1050"/>
              <a:t>Centre </a:t>
            </a:r>
            <a:endParaRPr lang="en-CA" sz="1050"/>
          </a:p>
          <a:p>
            <a:pPr>
              <a:defRPr b="0" i="0"/>
            </a:pPr>
            <a:r>
              <a:rPr lang="x-none" sz="1050"/>
              <a:t>d’apprentissage </a:t>
            </a:r>
            <a:endParaRPr lang="en-CA" sz="1050"/>
          </a:p>
          <a:p>
            <a:pPr>
              <a:defRPr b="0" i="0"/>
            </a:pPr>
            <a:r>
              <a:rPr lang="x-none" sz="1050"/>
              <a:t>Dechinta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167" y="4329460"/>
            <a:ext cx="14162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x-none" sz="1050"/>
              <a:t>Programme Mood Walks pour les jeunes en transition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96827" y="5702022"/>
            <a:ext cx="13077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b="0" i="0"/>
            </a:pPr>
            <a:r>
              <a:rPr lang="x-none" sz="1050"/>
              <a:t>Brigade jeunesse </a:t>
            </a:r>
            <a:endParaRPr lang="en-CA" sz="1050"/>
          </a:p>
          <a:p>
            <a:pPr>
              <a:defRPr b="0" i="0"/>
            </a:pPr>
            <a:r>
              <a:rPr lang="x-none" sz="1050"/>
              <a:t>pour la conservation </a:t>
            </a:r>
            <a:endParaRPr lang="en-CA" sz="1050"/>
          </a:p>
          <a:p>
            <a:pPr>
              <a:defRPr b="0" i="0"/>
            </a:pPr>
            <a:r>
              <a:rPr lang="x-none" sz="1050"/>
              <a:t>de l’environnement </a:t>
            </a:r>
            <a:endParaRPr lang="en-CA" sz="1050"/>
          </a:p>
          <a:p>
            <a:pPr>
              <a:defRPr b="0" i="0"/>
            </a:pPr>
            <a:r>
              <a:rPr lang="x-none" sz="1050"/>
              <a:t>au Yukon (Y2C2)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64317" y="4356481"/>
            <a:ext cx="99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b="0" i="0"/>
            </a:pPr>
            <a:r>
              <a:rPr lang="x-none" sz="1200"/>
              <a:t>Terrains de </a:t>
            </a:r>
            <a:endParaRPr lang="en-CA" sz="1200"/>
          </a:p>
          <a:p>
            <a:pPr>
              <a:defRPr b="0" i="0"/>
            </a:pPr>
            <a:r>
              <a:rPr lang="x-none" sz="1200"/>
              <a:t>jeux naturels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73851" y="2665679"/>
            <a:ext cx="981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b="0" i="0"/>
            </a:pPr>
            <a:r>
              <a:rPr lang="x-none" sz="1200"/>
              <a:t>Programmes </a:t>
            </a:r>
            <a:endParaRPr lang="en-CA" sz="1200"/>
          </a:p>
          <a:p>
            <a:pPr>
              <a:defRPr b="0" i="0"/>
            </a:pPr>
            <a:r>
              <a:rPr lang="x-none" sz="1200"/>
              <a:t>d’initiation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768354" y="5274389"/>
            <a:ext cx="2233755" cy="42763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4"/>
              </a:buClr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ts val="2800"/>
              </a:lnSpc>
              <a:spcBef>
                <a:spcPct val="20000"/>
              </a:spcBef>
              <a:buSzPct val="100000"/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en-CA" sz="2900" b="1" smtClean="0">
                <a:solidFill>
                  <a:schemeClr val="accent1"/>
                </a:solidFill>
              </a:rPr>
              <a:t>Réferences importantes</a:t>
            </a:r>
            <a:endParaRPr lang="en-CA" sz="26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76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Aliquam</a:t>
            </a:r>
            <a:r>
              <a:rPr lang="en-US" dirty="0"/>
              <a:t> in mi id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 smtClean="0"/>
              <a:t>eleifend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/>
              <a:t>pharetra</a:t>
            </a:r>
            <a:r>
              <a:rPr lang="en-US" dirty="0"/>
              <a:t> dui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/>
              <a:t>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smtClean="0"/>
              <a:t>at </a:t>
            </a:r>
          </a:p>
          <a:p>
            <a:pPr lvl="2"/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/>
              <a:t>semper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smtClean="0"/>
              <a:t>sit</a:t>
            </a:r>
          </a:p>
          <a:p>
            <a:pPr lvl="3"/>
            <a:r>
              <a:rPr lang="en-US" dirty="0" smtClean="0"/>
              <a:t>Nam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 smtClean="0"/>
              <a:t>tortor</a:t>
            </a:r>
            <a:endParaRPr lang="en-US" dirty="0" smtClean="0"/>
          </a:p>
          <a:p>
            <a:pPr lvl="4"/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endParaRPr lang="en-US" dirty="0" smtClean="0"/>
          </a:p>
          <a:p>
            <a:pPr lvl="4"/>
            <a:r>
              <a:rPr lang="en-US" dirty="0" err="1" smtClean="0"/>
              <a:t>Vivamus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83696-E11C-3E46-8F16-7BDF257DE2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576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RKS_Playbook">
      <a:dk1>
        <a:sysClr val="windowText" lastClr="000000"/>
      </a:dk1>
      <a:lt1>
        <a:sysClr val="window" lastClr="FFFFFF"/>
      </a:lt1>
      <a:dk2>
        <a:srgbClr val="04364D"/>
      </a:dk2>
      <a:lt2>
        <a:srgbClr val="EEECE1"/>
      </a:lt2>
      <a:accent1>
        <a:srgbClr val="FBAA17"/>
      </a:accent1>
      <a:accent2>
        <a:srgbClr val="D84E1A"/>
      </a:accent2>
      <a:accent3>
        <a:srgbClr val="043C55"/>
      </a:accent3>
      <a:accent4>
        <a:srgbClr val="8CD3DF"/>
      </a:accent4>
      <a:accent5>
        <a:srgbClr val="629726"/>
      </a:accent5>
      <a:accent6>
        <a:srgbClr val="1E541D"/>
      </a:accent6>
      <a:hlink>
        <a:srgbClr val="28479A"/>
      </a:hlink>
      <a:folHlink>
        <a:srgbClr val="844D9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1944</TotalTime>
  <Words>258</Words>
  <Application>Microsoft Macintosh PowerPoint</Application>
  <PresentationFormat>On-screen Show (4:3)</PresentationFormat>
  <Paragraphs>63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Nous sommes la Nature.</vt:lpstr>
      <vt:lpstr>Sortons jouer dans la Nature se veut avant tout un moyen d’action. Notre objectif est  de faire participer un large public. </vt:lpstr>
      <vt:lpstr>Sortons jouer dans la Nature se divise en orientations stratégiques et en moyens d’action (les jeux).</vt:lpstr>
      <vt:lpstr>Comment pouvons-nous protéger la Nature par le jeu?</vt:lpstr>
      <vt:lpstr>Rejoignez la communauté des  joueurs dans la Nature du Canada.</vt:lpstr>
      <vt:lpstr>Lorem ipsum dolor sit amet, consectetur adipiscing elit.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Marc  Landry</dc:creator>
  <cp:keywords/>
  <dc:description/>
  <cp:lastModifiedBy>marc landry</cp:lastModifiedBy>
  <cp:revision>69</cp:revision>
  <cp:lastPrinted>2016-08-18T15:02:40Z</cp:lastPrinted>
  <dcterms:created xsi:type="dcterms:W3CDTF">2016-08-04T19:09:36Z</dcterms:created>
  <dcterms:modified xsi:type="dcterms:W3CDTF">2016-08-29T16:16:37Z</dcterms:modified>
  <cp:category/>
</cp:coreProperties>
</file>